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B87B4-EF6C-584E-B2C9-3D141F464DDA}" type="datetimeFigureOut">
              <a:rPr lang="en-US" smtClean="0"/>
              <a:t>1/23/15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1B032-E1DA-724D-8EF2-EF4D9DC89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51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i="1" dirty="0">
              <a:latin typeface="Arial" charset="0"/>
              <a:ea typeface="MS PGothic" charset="0"/>
              <a:cs typeface="Arial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F1A990E-1F3C-E64E-9A99-0091A13F486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Mederi Personalized Dietary Therapies for Cancer by DOnald Yance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0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8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8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5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9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6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7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8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4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3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81BDB-51D2-0541-BB75-4C1123FF36CC}" type="datetimeFigureOut">
              <a:rPr lang="en-US" smtClean="0"/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683BC-0793-4B4E-8739-E1776960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8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/>
          <p:cNvSpPr/>
          <p:nvPr/>
        </p:nvSpPr>
        <p:spPr>
          <a:xfrm>
            <a:off x="2339722" y="3102428"/>
            <a:ext cx="3540854" cy="2530929"/>
          </a:xfrm>
          <a:prstGeom prst="ellipse">
            <a:avLst/>
          </a:prstGeom>
          <a:solidFill>
            <a:schemeClr val="tx2"/>
          </a:solidFill>
          <a:ln w="38100" cmpd="sng">
            <a:solidFill>
              <a:srgbClr val="00000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sp>
      <p:grpSp>
        <p:nvGrpSpPr>
          <p:cNvPr id="30725" name="Group 46"/>
          <p:cNvGrpSpPr>
            <a:grpSpLocks/>
          </p:cNvGrpSpPr>
          <p:nvPr/>
        </p:nvGrpSpPr>
        <p:grpSpPr bwMode="auto">
          <a:xfrm>
            <a:off x="5649651" y="3184072"/>
            <a:ext cx="3670045" cy="2041071"/>
            <a:chOff x="-349595" y="5076834"/>
            <a:chExt cx="3008126" cy="1389316"/>
          </a:xfrm>
        </p:grpSpPr>
        <p:sp>
          <p:nvSpPr>
            <p:cNvPr id="45" name="Oval 44"/>
            <p:cNvSpPr/>
            <p:nvPr/>
          </p:nvSpPr>
          <p:spPr>
            <a:xfrm>
              <a:off x="-286503" y="5076834"/>
              <a:ext cx="2828800" cy="1389316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38100" cmpd="sng">
              <a:solidFill>
                <a:schemeClr val="accent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1516934"/>
                <a:satOff val="-11885"/>
                <a:lumOff val="-337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6" name="Oval 4"/>
            <p:cNvSpPr/>
            <p:nvPr/>
          </p:nvSpPr>
          <p:spPr>
            <a:xfrm>
              <a:off x="-349595" y="5243553"/>
              <a:ext cx="3008126" cy="1000308"/>
            </a:xfrm>
            <a:prstGeom prst="rect">
              <a:avLst/>
            </a:prstGeom>
            <a:ln w="38100" cmpd="sng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 defTabSz="622225">
                <a:lnSpc>
                  <a:spcPct val="90000"/>
                </a:lnSpc>
                <a:defRPr/>
              </a:pPr>
              <a:r>
                <a:rPr lang="en-US" sz="2500" b="1" dirty="0"/>
                <a:t>Environment</a:t>
              </a:r>
            </a:p>
            <a:p>
              <a:pPr algn="ctr" defTabSz="622225">
                <a:lnSpc>
                  <a:spcPct val="90000"/>
                </a:lnSpc>
                <a:defRPr/>
              </a:pPr>
              <a:r>
                <a:rPr lang="en-US" sz="2100" b="1" dirty="0"/>
                <a:t>Location &amp; Time of Year</a:t>
              </a:r>
              <a:endParaRPr lang="en-US" sz="2900" dirty="0"/>
            </a:p>
            <a:p>
              <a:pPr algn="ctr" defTabSz="622225">
                <a:lnSpc>
                  <a:spcPct val="90000"/>
                </a:lnSpc>
                <a:defRPr/>
              </a:pPr>
              <a:r>
                <a:rPr lang="en-US" dirty="0" smtClean="0"/>
                <a:t>Tropical, coastal, desert, winter, </a:t>
              </a:r>
            </a:p>
            <a:p>
              <a:pPr algn="ctr" defTabSz="622225">
                <a:lnSpc>
                  <a:spcPct val="90000"/>
                </a:lnSpc>
                <a:defRPr/>
              </a:pPr>
              <a:r>
                <a:rPr lang="en-US" dirty="0" smtClean="0"/>
                <a:t>summer, spring or fall</a:t>
              </a:r>
              <a:endParaRPr lang="en-US" dirty="0"/>
            </a:p>
          </p:txBody>
        </p:sp>
      </p:grpSp>
      <p:sp>
        <p:nvSpPr>
          <p:cNvPr id="30726" name="Title 1"/>
          <p:cNvSpPr>
            <a:spLocks noGrp="1"/>
          </p:cNvSpPr>
          <p:nvPr>
            <p:ph type="title"/>
          </p:nvPr>
        </p:nvSpPr>
        <p:spPr>
          <a:xfrm>
            <a:off x="415344" y="244929"/>
            <a:ext cx="8390286" cy="1224643"/>
          </a:xfrm>
          <a:solidFill>
            <a:srgbClr val="215968"/>
          </a:solidFill>
          <a:ln w="38100" cmpd="sng">
            <a:solidFill>
              <a:schemeClr val="tx1"/>
            </a:solidFill>
          </a:ln>
        </p:spPr>
        <p:txBody>
          <a:bodyPr/>
          <a:lstStyle/>
          <a:p>
            <a:r>
              <a:rPr lang="en-US" sz="3700" dirty="0">
                <a:solidFill>
                  <a:srgbClr val="FFFFFF"/>
                </a:solidFill>
                <a:latin typeface="Arial" charset="0"/>
                <a:cs typeface="Arial" charset="0"/>
              </a:rPr>
              <a:t>ETMS Individualized Dietary Intervention for Cancer</a:t>
            </a:r>
            <a:endParaRPr lang="en-US" sz="3700" dirty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30727" name="Group 38"/>
          <p:cNvGrpSpPr>
            <a:grpSpLocks/>
          </p:cNvGrpSpPr>
          <p:nvPr/>
        </p:nvGrpSpPr>
        <p:grpSpPr bwMode="auto">
          <a:xfrm>
            <a:off x="1" y="4766275"/>
            <a:ext cx="3170205" cy="2091725"/>
            <a:chOff x="-638866" y="5336130"/>
            <a:chExt cx="2803522" cy="1389316"/>
          </a:xfrm>
        </p:grpSpPr>
        <p:sp>
          <p:nvSpPr>
            <p:cNvPr id="37" name="Oval 36"/>
            <p:cNvSpPr/>
            <p:nvPr/>
          </p:nvSpPr>
          <p:spPr>
            <a:xfrm>
              <a:off x="-626285" y="5336130"/>
              <a:ext cx="2790941" cy="1389316"/>
            </a:xfrm>
            <a:prstGeom prst="ellipse">
              <a:avLst/>
            </a:prstGeom>
            <a:solidFill>
              <a:schemeClr val="accent6">
                <a:alpha val="50000"/>
              </a:schemeClr>
            </a:solidFill>
            <a:ln w="38100" cmpd="sng">
              <a:solidFill>
                <a:srgbClr val="FF0000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3792336"/>
                <a:satOff val="-29713"/>
                <a:lumOff val="-843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Oval 4"/>
            <p:cNvSpPr/>
            <p:nvPr/>
          </p:nvSpPr>
          <p:spPr>
            <a:xfrm>
              <a:off x="-638866" y="5478228"/>
              <a:ext cx="2761307" cy="982396"/>
            </a:xfrm>
            <a:prstGeom prst="rect">
              <a:avLst/>
            </a:prstGeom>
            <a:solidFill>
              <a:srgbClr val="E9E5DC">
                <a:alpha val="0"/>
              </a:srgbClr>
            </a:solidFill>
            <a:ln w="38100" cmpd="sng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/>
              <a:r>
                <a:rPr lang="en-US" sz="2500" b="1" dirty="0">
                  <a:sym typeface="Calibri Bold" charset="0"/>
                </a:rPr>
                <a:t>Traditional </a:t>
              </a:r>
              <a:r>
                <a:rPr lang="en-US" sz="2500" b="1" dirty="0">
                  <a:sym typeface="Calibri Bold" charset="0"/>
                </a:rPr>
                <a:t>Diet</a:t>
              </a:r>
              <a:r>
                <a:rPr lang="en-US" sz="2500" b="1" dirty="0">
                  <a:sym typeface="Calibri" charset="0"/>
                </a:rPr>
                <a:t> </a:t>
              </a:r>
              <a:endParaRPr lang="en-US" sz="2500" b="1" dirty="0">
                <a:sym typeface="Calibri" charset="0"/>
              </a:endParaRPr>
            </a:p>
            <a:p>
              <a:pPr algn="ctr"/>
              <a:r>
                <a:rPr lang="en-US" dirty="0">
                  <a:sym typeface="Calibri" charset="0"/>
                </a:rPr>
                <a:t>A</a:t>
              </a:r>
              <a:r>
                <a:rPr lang="en-US" dirty="0" smtClean="0">
                  <a:sym typeface="Calibri" charset="0"/>
                </a:rPr>
                <a:t>ncestry</a:t>
              </a:r>
              <a:r>
                <a:rPr lang="en-US" dirty="0">
                  <a:sym typeface="Calibri" charset="0"/>
                </a:rPr>
                <a:t>, ethnic background, </a:t>
              </a:r>
            </a:p>
            <a:p>
              <a:pPr algn="ctr"/>
              <a:r>
                <a:rPr lang="en-US" dirty="0" smtClean="0">
                  <a:sym typeface="Calibri" charset="0"/>
                </a:rPr>
                <a:t>taste </a:t>
              </a:r>
              <a:r>
                <a:rPr lang="en-US" dirty="0" smtClean="0">
                  <a:sym typeface="Calibri" charset="0"/>
                </a:rPr>
                <a:t>preferences</a:t>
              </a:r>
              <a:endParaRPr lang="en-US" dirty="0" smtClean="0">
                <a:sym typeface="Calibri" charset="0"/>
              </a:endParaRPr>
            </a:p>
            <a:p>
              <a:pPr algn="ctr"/>
              <a:r>
                <a:rPr lang="en-US" dirty="0">
                  <a:sym typeface="Calibri" charset="0"/>
                </a:rPr>
                <a:t>r</a:t>
              </a:r>
              <a:r>
                <a:rPr lang="en-US" dirty="0" smtClean="0">
                  <a:sym typeface="Calibri" charset="0"/>
                </a:rPr>
                <a:t>eligious </a:t>
              </a:r>
              <a:r>
                <a:rPr lang="en-US" dirty="0" smtClean="0">
                  <a:sym typeface="Calibri" charset="0"/>
                </a:rPr>
                <a:t>influence: </a:t>
              </a:r>
              <a:endParaRPr lang="en-US" dirty="0" smtClean="0">
                <a:sym typeface="Calibri" charset="0"/>
              </a:endParaRPr>
            </a:p>
            <a:p>
              <a:pPr algn="ctr"/>
              <a:r>
                <a:rPr lang="en-US" dirty="0" smtClean="0">
                  <a:sym typeface="Calibri" charset="0"/>
                </a:rPr>
                <a:t>v</a:t>
              </a:r>
              <a:r>
                <a:rPr lang="en-US" dirty="0" smtClean="0">
                  <a:sym typeface="Calibri" charset="0"/>
                </a:rPr>
                <a:t>egetarian </a:t>
              </a:r>
              <a:endParaRPr lang="en-US" dirty="0">
                <a:sym typeface="Calibri" charset="0"/>
              </a:endParaRPr>
            </a:p>
          </p:txBody>
        </p:sp>
      </p:grpSp>
      <p:sp>
        <p:nvSpPr>
          <p:cNvPr id="42" name="Oval 4"/>
          <p:cNvSpPr/>
          <p:nvPr/>
        </p:nvSpPr>
        <p:spPr>
          <a:xfrm>
            <a:off x="2570647" y="3184071"/>
            <a:ext cx="3079004" cy="171450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22858" tIns="22858" rIns="22858" bIns="22858" anchor="ctr"/>
          <a:lstStyle>
            <a:lvl1pPr defTabSz="8001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8001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8001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8001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8001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Aft>
                <a:spcPct val="35000"/>
              </a:spcAft>
            </a:pPr>
            <a:endParaRPr lang="en-US" sz="2500" b="1" dirty="0">
              <a:latin typeface="+mn-lt"/>
            </a:endParaRPr>
          </a:p>
          <a:p>
            <a:pPr algn="ctr" eaLnBrk="1" hangingPunct="1">
              <a:spcAft>
                <a:spcPct val="35000"/>
              </a:spcAft>
            </a:pPr>
            <a:r>
              <a:rPr lang="en-US" sz="2500" b="1" dirty="0">
                <a:latin typeface="+mn-lt"/>
              </a:rPr>
              <a:t>Acute Effects            </a:t>
            </a:r>
            <a:r>
              <a:rPr lang="en-US" b="1" dirty="0" smtClean="0">
                <a:latin typeface="+mn-lt"/>
              </a:rPr>
              <a:t>From Cancer &amp;/or </a:t>
            </a:r>
            <a:r>
              <a:rPr lang="en-US" b="1" dirty="0" smtClean="0">
                <a:latin typeface="+mn-lt"/>
              </a:rPr>
              <a:t>Treatments </a:t>
            </a:r>
            <a:r>
              <a:rPr lang="en-US" dirty="0" err="1" smtClean="0">
                <a:latin typeface="+mn-lt"/>
              </a:rPr>
              <a:t>Myelosuppression</a:t>
            </a:r>
            <a:r>
              <a:rPr lang="en-US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cachexia</a:t>
            </a:r>
            <a:r>
              <a:rPr lang="en-US" dirty="0" smtClean="0">
                <a:latin typeface="+mn-lt"/>
              </a:rPr>
              <a:t>, GI tract, </a:t>
            </a:r>
            <a:r>
              <a:rPr lang="en-US" dirty="0" smtClean="0">
                <a:latin typeface="+mn-lt"/>
              </a:rPr>
              <a:t>kidney </a:t>
            </a:r>
            <a:r>
              <a:rPr lang="en-US" dirty="0" smtClean="0">
                <a:latin typeface="+mn-lt"/>
              </a:rPr>
              <a:t>or </a:t>
            </a:r>
            <a:r>
              <a:rPr lang="en-US" dirty="0" smtClean="0">
                <a:latin typeface="+mn-lt"/>
              </a:rPr>
              <a:t>liver </a:t>
            </a:r>
            <a:r>
              <a:rPr lang="en-US" dirty="0" smtClean="0">
                <a:latin typeface="+mn-lt"/>
              </a:rPr>
              <a:t>toxicity,</a:t>
            </a:r>
            <a:r>
              <a:rPr lang="en-US" dirty="0" smtClean="0">
                <a:latin typeface="+mn-lt"/>
                <a:sym typeface="Symbol" charset="0"/>
              </a:rPr>
              <a:t> </a:t>
            </a:r>
            <a:r>
              <a:rPr lang="en-US" dirty="0" smtClean="0">
                <a:latin typeface="+mn-lt"/>
                <a:sym typeface="Symbol" charset="0"/>
              </a:rPr>
              <a:t>e</a:t>
            </a:r>
            <a:r>
              <a:rPr lang="en-US" dirty="0" smtClean="0">
                <a:latin typeface="+mn-lt"/>
              </a:rPr>
              <a:t>lectrolytes</a:t>
            </a:r>
            <a:r>
              <a:rPr lang="en-US" dirty="0" smtClean="0">
                <a:latin typeface="+mn-lt"/>
              </a:rPr>
              <a:t>, </a:t>
            </a:r>
            <a:r>
              <a:rPr lang="en-US" dirty="0" smtClean="0">
                <a:latin typeface="+mn-lt"/>
              </a:rPr>
              <a:t>bone</a:t>
            </a:r>
            <a:endParaRPr lang="en-US" dirty="0">
              <a:latin typeface="+mn-lt"/>
            </a:endParaRPr>
          </a:p>
        </p:txBody>
      </p:sp>
      <p:grpSp>
        <p:nvGrpSpPr>
          <p:cNvPr id="30731" name="Group 50"/>
          <p:cNvGrpSpPr>
            <a:grpSpLocks/>
          </p:cNvGrpSpPr>
          <p:nvPr/>
        </p:nvGrpSpPr>
        <p:grpSpPr bwMode="auto">
          <a:xfrm>
            <a:off x="4879900" y="4735286"/>
            <a:ext cx="3925730" cy="2122714"/>
            <a:chOff x="-395617" y="5192460"/>
            <a:chExt cx="2990026" cy="1389316"/>
          </a:xfrm>
        </p:grpSpPr>
        <p:sp>
          <p:nvSpPr>
            <p:cNvPr id="49" name="Oval 48"/>
            <p:cNvSpPr/>
            <p:nvPr/>
          </p:nvSpPr>
          <p:spPr>
            <a:xfrm>
              <a:off x="-395617" y="5192460"/>
              <a:ext cx="2990026" cy="1389316"/>
            </a:xfrm>
            <a:prstGeom prst="ellipse">
              <a:avLst/>
            </a:prstGeom>
            <a:solidFill>
              <a:srgbClr val="660066">
                <a:alpha val="75000"/>
              </a:srgbClr>
            </a:solidFill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2275402"/>
                <a:satOff val="-17828"/>
                <a:lumOff val="-5060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pPr algn="ctr"/>
              <a:r>
                <a:rPr lang="en-US" sz="2500" b="1" dirty="0"/>
                <a:t>Microenvironment Assessment </a:t>
              </a:r>
            </a:p>
            <a:p>
              <a:pPr algn="ctr"/>
              <a:r>
                <a:rPr lang="en-US" dirty="0" smtClean="0"/>
                <a:t>Blood test, urine</a:t>
              </a:r>
            </a:p>
            <a:p>
              <a:pPr algn="ctr"/>
              <a:r>
                <a:rPr lang="en-US" dirty="0"/>
                <a:t>r</a:t>
              </a:r>
              <a:r>
                <a:rPr lang="en-US" dirty="0" smtClean="0"/>
                <a:t>heology</a:t>
              </a:r>
              <a:r>
                <a:rPr lang="en-US" dirty="0" smtClean="0"/>
                <a:t>, hormones etc.</a:t>
              </a:r>
            </a:p>
            <a:p>
              <a:pPr algn="ctr"/>
              <a:endParaRPr lang="en-US" dirty="0"/>
            </a:p>
          </p:txBody>
        </p:sp>
        <p:sp>
          <p:nvSpPr>
            <p:cNvPr id="50" name="Oval 4"/>
            <p:cNvSpPr/>
            <p:nvPr/>
          </p:nvSpPr>
          <p:spPr>
            <a:xfrm>
              <a:off x="212406" y="5386683"/>
              <a:ext cx="1973315" cy="982396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 defTabSz="622225">
                <a:lnSpc>
                  <a:spcPct val="90000"/>
                </a:lnSpc>
                <a:defRPr/>
              </a:pPr>
              <a:endParaRPr lang="en-US" sz="1600" dirty="0"/>
            </a:p>
          </p:txBody>
        </p:sp>
      </p:grpSp>
      <p:grpSp>
        <p:nvGrpSpPr>
          <p:cNvPr id="30732" name="Group 34"/>
          <p:cNvGrpSpPr>
            <a:grpSpLocks/>
          </p:cNvGrpSpPr>
          <p:nvPr/>
        </p:nvGrpSpPr>
        <p:grpSpPr bwMode="auto">
          <a:xfrm>
            <a:off x="492319" y="1632857"/>
            <a:ext cx="3232954" cy="1997529"/>
            <a:chOff x="-907673" y="5204923"/>
            <a:chExt cx="1901227" cy="1063979"/>
          </a:xfrm>
        </p:grpSpPr>
        <p:sp>
          <p:nvSpPr>
            <p:cNvPr id="33" name="Oval 32"/>
            <p:cNvSpPr/>
            <p:nvPr/>
          </p:nvSpPr>
          <p:spPr>
            <a:xfrm>
              <a:off x="-876257" y="5204923"/>
              <a:ext cx="1869811" cy="106397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38100" cmpd="sng">
              <a:solidFill>
                <a:srgbClr val="003800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3033869"/>
                <a:satOff val="-23770"/>
                <a:lumOff val="-6746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4" name="Oval 4"/>
            <p:cNvSpPr/>
            <p:nvPr/>
          </p:nvSpPr>
          <p:spPr>
            <a:xfrm>
              <a:off x="-907673" y="5310107"/>
              <a:ext cx="1901227" cy="752347"/>
            </a:xfrm>
            <a:prstGeom prst="rect">
              <a:avLst/>
            </a:prstGeom>
            <a:ln w="38100" cmpd="sng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anchor="ctr"/>
            <a:lstStyle>
              <a:lvl1pPr defTabSz="622300"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 marL="742950" indent="-285750" defTabSz="622300"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 marL="1143000" indent="-228600" defTabSz="622300"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 marL="1600200" indent="-228600" defTabSz="622300"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 marL="2057400" indent="-228600" defTabSz="622300"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marL="25146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marL="29718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marL="34290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marL="3886200" indent="-228600" defTabSz="6223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en-US" sz="2500" b="1" dirty="0" err="1">
                  <a:latin typeface="+mn-lt"/>
                </a:rPr>
                <a:t>Nutrigenomics</a:t>
              </a:r>
              <a:endParaRPr lang="en-US" sz="2500" b="1" dirty="0">
                <a:latin typeface="+mn-lt"/>
              </a:endParaRPr>
            </a:p>
            <a:p>
              <a:pPr algn="ctr" eaLnBrk="1" hangingPunct="1"/>
              <a:r>
                <a:rPr lang="en-US" dirty="0" smtClean="0">
                  <a:latin typeface="+mn-lt"/>
                </a:rPr>
                <a:t>Dietary </a:t>
              </a:r>
              <a:r>
                <a:rPr lang="en-US" dirty="0" smtClean="0">
                  <a:latin typeface="+mn-lt"/>
                </a:rPr>
                <a:t>phytochemicals </a:t>
              </a:r>
              <a:r>
                <a:rPr lang="en-US" dirty="0" smtClean="0">
                  <a:latin typeface="+mn-lt"/>
                </a:rPr>
                <a:t>influence</a:t>
              </a:r>
            </a:p>
            <a:p>
              <a:pPr algn="ctr" eaLnBrk="1" hangingPunct="1"/>
              <a:r>
                <a:rPr lang="en-US" dirty="0" smtClean="0">
                  <a:latin typeface="+mn-lt"/>
                </a:rPr>
                <a:t> on gene expression and/or molecular target pathways</a:t>
              </a:r>
              <a:endParaRPr lang="en-US" dirty="0">
                <a:latin typeface="+mn-lt"/>
              </a:endParaRPr>
            </a:p>
          </p:txBody>
        </p:sp>
      </p:grpSp>
      <p:grpSp>
        <p:nvGrpSpPr>
          <p:cNvPr id="30733" name="Group 30"/>
          <p:cNvGrpSpPr>
            <a:grpSpLocks/>
          </p:cNvGrpSpPr>
          <p:nvPr/>
        </p:nvGrpSpPr>
        <p:grpSpPr bwMode="auto">
          <a:xfrm>
            <a:off x="3802248" y="1551214"/>
            <a:ext cx="3771780" cy="2449288"/>
            <a:chOff x="-537564" y="4256428"/>
            <a:chExt cx="3006868" cy="1591801"/>
          </a:xfrm>
        </p:grpSpPr>
        <p:sp>
          <p:nvSpPr>
            <p:cNvPr id="20" name="Oval 19"/>
            <p:cNvSpPr/>
            <p:nvPr/>
          </p:nvSpPr>
          <p:spPr>
            <a:xfrm>
              <a:off x="-537564" y="4256428"/>
              <a:ext cx="3006868" cy="1447203"/>
            </a:xfrm>
            <a:prstGeom prst="ellipse">
              <a:avLst/>
            </a:prstGeom>
            <a:solidFill>
              <a:srgbClr val="008000">
                <a:alpha val="50000"/>
              </a:srgbClr>
            </a:solidFill>
            <a:ln>
              <a:solidFill>
                <a:srgbClr val="4F81BD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758467"/>
                <a:satOff val="-5943"/>
                <a:lumOff val="-1687"/>
                <a:alphaOff val="0"/>
              </a:schemeClr>
            </a:effectRef>
            <a:fontRef idx="minor">
              <a:schemeClr val="tx1"/>
            </a:fontRef>
          </p:style>
          <p:txBody>
            <a:bodyPr/>
            <a:lstStyle/>
            <a:p>
              <a:pPr algn="ctr"/>
              <a:endParaRPr lang="en-US" dirty="0"/>
            </a:p>
          </p:txBody>
        </p:sp>
        <p:sp>
          <p:nvSpPr>
            <p:cNvPr id="30" name="Oval 4"/>
            <p:cNvSpPr/>
            <p:nvPr/>
          </p:nvSpPr>
          <p:spPr>
            <a:xfrm>
              <a:off x="-340296" y="4658062"/>
              <a:ext cx="2806574" cy="1190167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 defTabSz="622225">
                <a:defRPr/>
              </a:pPr>
              <a:endParaRPr lang="en-US" sz="1600" dirty="0">
                <a:latin typeface="+mj-lt"/>
                <a:cs typeface="Arial"/>
              </a:endParaRPr>
            </a:p>
          </p:txBody>
        </p:sp>
      </p:grp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6378" y="979714"/>
            <a:ext cx="3060488" cy="26166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22" name="Group 38"/>
          <p:cNvGrpSpPr>
            <a:grpSpLocks/>
          </p:cNvGrpSpPr>
          <p:nvPr/>
        </p:nvGrpSpPr>
        <p:grpSpPr bwMode="auto">
          <a:xfrm>
            <a:off x="344291" y="3429000"/>
            <a:ext cx="2072406" cy="1306287"/>
            <a:chOff x="-4645240" y="2210170"/>
            <a:chExt cx="2790941" cy="1505094"/>
          </a:xfrm>
          <a:solidFill>
            <a:srgbClr val="0000FF"/>
          </a:solidFill>
        </p:grpSpPr>
        <p:sp>
          <p:nvSpPr>
            <p:cNvPr id="23" name="Oval 22"/>
            <p:cNvSpPr/>
            <p:nvPr/>
          </p:nvSpPr>
          <p:spPr>
            <a:xfrm>
              <a:off x="-4645240" y="2325946"/>
              <a:ext cx="2790941" cy="1389316"/>
            </a:xfrm>
            <a:prstGeom prst="ellipse">
              <a:avLst/>
            </a:prstGeom>
            <a:grpFill/>
            <a:ln w="38100" cmpd="sng">
              <a:solidFill>
                <a:srgbClr val="FF0000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3792336"/>
                <a:satOff val="-29713"/>
                <a:lumOff val="-843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4" name="Oval 4"/>
            <p:cNvSpPr/>
            <p:nvPr/>
          </p:nvSpPr>
          <p:spPr>
            <a:xfrm>
              <a:off x="-4549551" y="2210170"/>
              <a:ext cx="2679302" cy="1505094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/>
              <a:r>
                <a:rPr lang="en-US" sz="2500" b="1" dirty="0">
                  <a:solidFill>
                    <a:srgbClr val="000090"/>
                  </a:solidFill>
                  <a:sym typeface="Calibri Bold" charset="0"/>
                </a:rPr>
                <a:t>Cost &amp;  Availability </a:t>
              </a:r>
              <a:endParaRPr lang="en-US" dirty="0">
                <a:solidFill>
                  <a:srgbClr val="000090"/>
                </a:solidFill>
                <a:sym typeface="Calibri" charset="0"/>
              </a:endParaRPr>
            </a:p>
          </p:txBody>
        </p:sp>
      </p:grpSp>
      <p:grpSp>
        <p:nvGrpSpPr>
          <p:cNvPr id="25" name="Group 38"/>
          <p:cNvGrpSpPr>
            <a:grpSpLocks/>
          </p:cNvGrpSpPr>
          <p:nvPr/>
        </p:nvGrpSpPr>
        <p:grpSpPr bwMode="auto">
          <a:xfrm>
            <a:off x="3109473" y="5225142"/>
            <a:ext cx="2155303" cy="1600410"/>
            <a:chOff x="-626285" y="4960268"/>
            <a:chExt cx="2790941" cy="1765178"/>
          </a:xfrm>
          <a:solidFill>
            <a:srgbClr val="0000FF"/>
          </a:solidFill>
        </p:grpSpPr>
        <p:sp>
          <p:nvSpPr>
            <p:cNvPr id="26" name="Oval 25"/>
            <p:cNvSpPr/>
            <p:nvPr/>
          </p:nvSpPr>
          <p:spPr>
            <a:xfrm>
              <a:off x="-626285" y="5336130"/>
              <a:ext cx="2790941" cy="1389316"/>
            </a:xfrm>
            <a:prstGeom prst="ellipse">
              <a:avLst/>
            </a:prstGeom>
            <a:solidFill>
              <a:srgbClr val="9E3611"/>
            </a:solidFill>
            <a:ln w="38100" cmpd="sng">
              <a:solidFill>
                <a:srgbClr val="4F81BD"/>
              </a:solidFill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alpha val="50000"/>
                <a:hueOff val="3792336"/>
                <a:satOff val="-29713"/>
                <a:lumOff val="-843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7" name="Oval 4"/>
            <p:cNvSpPr/>
            <p:nvPr/>
          </p:nvSpPr>
          <p:spPr>
            <a:xfrm>
              <a:off x="-626285" y="4960268"/>
              <a:ext cx="2679302" cy="1505094"/>
            </a:xfrm>
            <a:prstGeom prst="rect">
              <a:avLst/>
            </a:prstGeom>
            <a:noFill/>
            <a:ln w="38100" cmpd="sng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780" tIns="17780" rIns="17780" bIns="17780" spcCol="1270" anchor="ctr"/>
            <a:lstStyle/>
            <a:p>
              <a:pPr algn="ctr"/>
              <a:endParaRPr lang="en-US" sz="2500" b="1" dirty="0">
                <a:solidFill>
                  <a:srgbClr val="000090"/>
                </a:solidFill>
                <a:sym typeface="Calibri Bold" charset="0"/>
              </a:endParaRPr>
            </a:p>
            <a:p>
              <a:pPr algn="ctr"/>
              <a:r>
                <a:rPr lang="en-US" sz="2500" b="1" dirty="0">
                  <a:solidFill>
                    <a:srgbClr val="000090"/>
                  </a:solidFill>
                  <a:sym typeface="Calibri Bold" charset="0"/>
                </a:rPr>
                <a:t>Nutrient Deficiencies</a:t>
              </a:r>
              <a:endParaRPr lang="en-US" dirty="0">
                <a:solidFill>
                  <a:srgbClr val="000090"/>
                </a:solidFill>
                <a:sym typeface="Calibri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4495024" y="5225143"/>
            <a:ext cx="923701" cy="244929"/>
          </a:xfrm>
          <a:prstGeom prst="straightConnector1">
            <a:avLst/>
          </a:prstGeom>
          <a:ln w="57150" cmpd="sng">
            <a:gradFill flip="none" rotWithShape="1">
              <a:gsLst>
                <a:gs pos="92000">
                  <a:schemeClr val="accent1">
                    <a:alpha val="36000"/>
                  </a:schemeClr>
                </a:gs>
                <a:gs pos="100000">
                  <a:prstClr val="white"/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879900" y="5715000"/>
            <a:ext cx="615801" cy="326571"/>
          </a:xfrm>
          <a:prstGeom prst="straightConnector1">
            <a:avLst/>
          </a:prstGeom>
          <a:ln w="57150" cmpd="sng">
            <a:gradFill flip="none" rotWithShape="1">
              <a:gsLst>
                <a:gs pos="92000">
                  <a:schemeClr val="accent1">
                    <a:alpha val="36000"/>
                  </a:schemeClr>
                </a:gs>
                <a:gs pos="100000">
                  <a:prstClr val="white"/>
                </a:gs>
              </a:gsLst>
              <a:lin ang="0" scaled="1"/>
              <a:tileRect/>
            </a:gra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648299" y="2775857"/>
            <a:ext cx="2771103" cy="2449286"/>
          </a:xfrm>
          <a:prstGeom prst="straightConnector1">
            <a:avLst/>
          </a:prstGeom>
          <a:ln w="57150" cmpd="sng">
            <a:gradFill flip="none" rotWithShape="1">
              <a:gsLst>
                <a:gs pos="92000">
                  <a:schemeClr val="accent1">
                    <a:alpha val="36000"/>
                  </a:schemeClr>
                </a:gs>
                <a:gs pos="100000">
                  <a:prstClr val="white"/>
                </a:gs>
              </a:gsLst>
              <a:lin ang="0" scaled="1"/>
              <a:tileRect/>
            </a:gra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340399" y="1551215"/>
            <a:ext cx="4570396" cy="1696049"/>
          </a:xfrm>
          <a:prstGeom prst="rect">
            <a:avLst/>
          </a:prstGeom>
        </p:spPr>
        <p:txBody>
          <a:bodyPr lIns="94686" tIns="47343" rIns="94686" bIns="47343">
            <a:spAutoFit/>
          </a:bodyPr>
          <a:lstStyle/>
          <a:p>
            <a:pPr algn="ctr"/>
            <a:r>
              <a:rPr lang="en-US" sz="2500" b="1" dirty="0"/>
              <a:t>Constitution </a:t>
            </a:r>
          </a:p>
          <a:p>
            <a:pPr algn="ctr"/>
            <a:r>
              <a:rPr lang="en-US" sz="2500" b="1" dirty="0"/>
              <a:t>&amp; Energetics</a:t>
            </a:r>
          </a:p>
          <a:p>
            <a:pPr algn="ctr"/>
            <a:r>
              <a:rPr lang="en-US" dirty="0">
                <a:latin typeface="+mn-lt"/>
              </a:rPr>
              <a:t>Vital Essence, Force &amp; Spirit; </a:t>
            </a:r>
            <a:endParaRPr lang="en-US" dirty="0" smtClean="0">
              <a:latin typeface="+mn-lt"/>
            </a:endParaRPr>
          </a:p>
          <a:p>
            <a:pPr algn="ctr"/>
            <a:r>
              <a:rPr lang="en-US" dirty="0">
                <a:latin typeface="+mn-lt"/>
              </a:rPr>
              <a:t>o</a:t>
            </a:r>
            <a:r>
              <a:rPr lang="en-US" dirty="0" smtClean="0">
                <a:latin typeface="+mn-lt"/>
              </a:rPr>
              <a:t>rgan </a:t>
            </a:r>
            <a:r>
              <a:rPr lang="en-US" dirty="0">
                <a:latin typeface="+mn-lt"/>
              </a:rPr>
              <a:t>s</a:t>
            </a:r>
            <a:r>
              <a:rPr lang="en-US" dirty="0" smtClean="0">
                <a:latin typeface="+mn-lt"/>
              </a:rPr>
              <a:t>ystems; yin/yang</a:t>
            </a:r>
            <a:r>
              <a:rPr lang="en-US" dirty="0">
                <a:latin typeface="+mn-lt"/>
              </a:rPr>
              <a:t>, </a:t>
            </a:r>
            <a:endParaRPr lang="en-US" dirty="0" smtClean="0">
              <a:latin typeface="+mn-lt"/>
            </a:endParaRPr>
          </a:p>
          <a:p>
            <a:pPr algn="ctr"/>
            <a:r>
              <a:rPr lang="en-US" dirty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ody</a:t>
            </a:r>
            <a:r>
              <a:rPr lang="en-US" dirty="0">
                <a:latin typeface="+mn-lt"/>
              </a:rPr>
              <a:t>-type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46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Macintosh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ETMS Individualized Dietary Intervention for Cancer</vt:lpstr>
    </vt:vector>
  </TitlesOfParts>
  <Company>Centre for Natural Healing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ETMS Individualized Dietary Intervention for Cancer</dc:title>
  <dc:creator>Jennifer Yance</dc:creator>
  <cp:lastModifiedBy>Jennifer Yance</cp:lastModifiedBy>
  <cp:revision>1</cp:revision>
  <dcterms:created xsi:type="dcterms:W3CDTF">2015-01-23T21:58:35Z</dcterms:created>
  <dcterms:modified xsi:type="dcterms:W3CDTF">2015-01-23T21:59:28Z</dcterms:modified>
</cp:coreProperties>
</file>